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293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404"/>
            <a:ext cx="5970905" cy="2772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9060">
              <a:lnSpc>
                <a:spcPct val="143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well. There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onsi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erable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complexity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delay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processing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telephone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3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due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motion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handoffs.</a:t>
            </a:r>
            <a:endParaRPr sz="1400">
              <a:latin typeface="Times New Roman"/>
              <a:cs typeface="Times New Roman"/>
            </a:endParaRPr>
          </a:p>
          <a:p>
            <a:pPr marL="12700" marR="359410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key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ensi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is its ability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entire 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isp</a:t>
            </a:r>
            <a:r>
              <a:rPr sz="1400" spc="-10" dirty="0" smtClean="0">
                <a:latin typeface="Times New Roman"/>
                <a:cs typeface="Times New Roman"/>
              </a:rPr>
              <a:t>here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-5" dirty="0" smtClean="0">
                <a:latin typeface="Times New Roman"/>
                <a:cs typeface="Times New Roman"/>
              </a:rPr>
              <a:t> 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1.3,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large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contiguous land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area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(i.e.,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countr</a:t>
            </a:r>
            <a:r>
              <a:rPr sz="1400" spc="-5" dirty="0" smtClean="0">
                <a:latin typeface="Times New Roman"/>
                <a:cs typeface="Times New Roman"/>
              </a:rPr>
              <a:t>y)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well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offshore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</a:t>
            </a:r>
            <a:r>
              <a:rPr sz="1400" spc="-15" dirty="0" smtClean="0">
                <a:latin typeface="Times New Roman"/>
                <a:cs typeface="Times New Roman"/>
              </a:rPr>
              <a:t>ca</a:t>
            </a:r>
            <a:r>
              <a:rPr sz="1400" spc="-10" dirty="0" smtClean="0">
                <a:latin typeface="Times New Roman"/>
                <a:cs typeface="Times New Roman"/>
              </a:rPr>
              <a:t>tions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ca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ult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ously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acce</a:t>
            </a:r>
            <a:r>
              <a:rPr sz="1400" spc="-10" dirty="0" smtClean="0">
                <a:latin typeface="Times New Roman"/>
                <a:cs typeface="Times New Roman"/>
              </a:rPr>
              <a:t>ss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single </a:t>
            </a:r>
            <a:r>
              <a:rPr sz="1400" spc="-5" dirty="0" smtClean="0">
                <a:latin typeface="Times New Roman"/>
                <a:cs typeface="Times New Roman"/>
              </a:rPr>
              <a:t> satellite.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ially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ned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mm</a:t>
            </a:r>
            <a:r>
              <a:rPr sz="1400" spc="-10" dirty="0" smtClean="0">
                <a:latin typeface="Times New Roman"/>
                <a:cs typeface="Times New Roman"/>
              </a:rPr>
              <a:t>unications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beam focused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those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s,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then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iving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antennas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within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footprint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beam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coverage)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isely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ion.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Loc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tions well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outsi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footprint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generally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effectivel</a:t>
            </a:r>
            <a:r>
              <a:rPr sz="1400" spc="10" dirty="0" smtClean="0">
                <a:latin typeface="Times New Roman"/>
                <a:cs typeface="Times New Roman"/>
              </a:rPr>
              <a:t>y</a:t>
            </a:r>
            <a:r>
              <a:rPr sz="1050" spc="0" dirty="0" smtClean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7797" y="5840983"/>
            <a:ext cx="541591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Figure 1.2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-GEO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onstellatio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 by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Iridium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1710" y="8599931"/>
            <a:ext cx="5808980" cy="415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0260" marR="12700" indent="-798195">
              <a:lnSpc>
                <a:spcPts val="161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Figure 1.3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ootprint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U.S.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stic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mmunicat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showing coverage</a:t>
            </a:r>
            <a:r>
              <a:rPr sz="1400" spc="-5" dirty="0" smtClean="0">
                <a:latin typeface="Times New Roman"/>
                <a:cs typeface="Times New Roman"/>
              </a:rPr>
              <a:t> of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ontinent</a:t>
            </a:r>
            <a:r>
              <a:rPr sz="1400" spc="-5" dirty="0" smtClean="0">
                <a:latin typeface="Times New Roman"/>
                <a:cs typeface="Times New Roman"/>
              </a:rPr>
              <a:t>al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of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shore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latin typeface="Times New Roman"/>
                <a:cs typeface="Times New Roman"/>
              </a:rPr>
              <a:t>s.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Infrastructure.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9611867"/>
            <a:ext cx="2602230" cy="172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dirty="0" smtClean="0">
                <a:latin typeface="Times New Roman"/>
                <a:cs typeface="Times New Roman"/>
              </a:rPr>
              <a:t>Satelli</a:t>
            </a:r>
            <a:r>
              <a:rPr sz="1050" spc="-5" dirty="0" smtClean="0">
                <a:latin typeface="Times New Roman"/>
                <a:cs typeface="Times New Roman"/>
              </a:rPr>
              <a:t>t</a:t>
            </a:r>
            <a:r>
              <a:rPr sz="1050" spc="0" dirty="0" smtClean="0">
                <a:latin typeface="Times New Roman"/>
                <a:cs typeface="Times New Roman"/>
              </a:rPr>
              <a:t>es, on</a:t>
            </a:r>
            <a:r>
              <a:rPr sz="1050" spc="-5" dirty="0" smtClean="0">
                <a:latin typeface="Times New Roman"/>
                <a:cs typeface="Times New Roman"/>
              </a:rPr>
              <a:t> t</a:t>
            </a:r>
            <a:r>
              <a:rPr sz="1050" spc="0" dirty="0" smtClean="0">
                <a:latin typeface="Times New Roman"/>
                <a:cs typeface="Times New Roman"/>
              </a:rPr>
              <a:t>he other </a:t>
            </a:r>
            <a:r>
              <a:rPr sz="1050" spc="-5" dirty="0" smtClean="0">
                <a:latin typeface="Times New Roman"/>
                <a:cs typeface="Times New Roman"/>
              </a:rPr>
              <a:t>h</a:t>
            </a:r>
            <a:r>
              <a:rPr sz="1050" spc="0" dirty="0" smtClean="0">
                <a:latin typeface="Times New Roman"/>
                <a:cs typeface="Times New Roman"/>
              </a:rPr>
              <a:t>and, are des</a:t>
            </a:r>
            <a:r>
              <a:rPr sz="1050" spc="-5" dirty="0" smtClean="0">
                <a:latin typeface="Times New Roman"/>
                <a:cs typeface="Times New Roman"/>
              </a:rPr>
              <a:t>i</a:t>
            </a:r>
            <a:r>
              <a:rPr sz="1050" spc="0" dirty="0" smtClean="0">
                <a:latin typeface="Times New Roman"/>
                <a:cs typeface="Times New Roman"/>
              </a:rPr>
              <a:t>g</a:t>
            </a:r>
            <a:r>
              <a:rPr sz="1050" spc="5" dirty="0" smtClean="0">
                <a:latin typeface="Times New Roman"/>
                <a:cs typeface="Times New Roman"/>
              </a:rPr>
              <a:t>n</a:t>
            </a:r>
            <a:r>
              <a:rPr sz="1050" spc="-5" dirty="0" smtClean="0">
                <a:latin typeface="Times New Roman"/>
                <a:cs typeface="Times New Roman"/>
              </a:rPr>
              <a:t>e</a:t>
            </a:r>
            <a:r>
              <a:rPr sz="1050" spc="0" dirty="0" smtClean="0">
                <a:latin typeface="Times New Roman"/>
                <a:cs typeface="Times New Roman"/>
              </a:rPr>
              <a:t>d </a:t>
            </a:r>
            <a:r>
              <a:rPr sz="1050" spc="-5" dirty="0" smtClean="0">
                <a:latin typeface="Times New Roman"/>
                <a:cs typeface="Times New Roman"/>
              </a:rPr>
              <a:t>t</a:t>
            </a:r>
            <a:r>
              <a:rPr sz="1050" spc="0" dirty="0" smtClean="0">
                <a:latin typeface="Times New Roman"/>
                <a:cs typeface="Times New Roman"/>
              </a:rPr>
              <a:t>o la</a:t>
            </a:r>
            <a:r>
              <a:rPr sz="1050" spc="-10" dirty="0" smtClean="0">
                <a:latin typeface="Times New Roman"/>
                <a:cs typeface="Times New Roman"/>
              </a:rPr>
              <a:t>s</a:t>
            </a:r>
            <a:r>
              <a:rPr sz="1050" spc="0" dirty="0" smtClean="0">
                <a:latin typeface="Times New Roman"/>
                <a:cs typeface="Times New Roman"/>
              </a:rPr>
              <a:t>t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05075" y="3904487"/>
            <a:ext cx="2736894" cy="18433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66975" y="6467965"/>
            <a:ext cx="2823225" cy="2028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6977"/>
            <a:ext cx="5970270" cy="82556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9225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only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15 years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orbit, </a:t>
            </a:r>
            <a:r>
              <a:rPr sz="1400" spc="-10" dirty="0" smtClean="0">
                <a:latin typeface="Times New Roman"/>
                <a:cs typeface="Times New Roman"/>
              </a:rPr>
              <a:t>bec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practical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inability 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service a</a:t>
            </a:r>
            <a:r>
              <a:rPr sz="1400" spc="-5" dirty="0" smtClean="0">
                <a:latin typeface="Times New Roman"/>
                <a:cs typeface="Times New Roman"/>
              </a:rPr>
              <a:t> satellite in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replenish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ables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(fuel, </a:t>
            </a:r>
            <a:r>
              <a:rPr sz="1400" spc="-10" dirty="0" smtClean="0">
                <a:latin typeface="Times New Roman"/>
                <a:cs typeface="Times New Roman"/>
              </a:rPr>
              <a:t>battery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ells,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degraded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failed 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ponents).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-GEO</a:t>
            </a:r>
            <a:r>
              <a:rPr sz="1400" spc="-5" dirty="0" smtClean="0">
                <a:latin typeface="Times New Roman"/>
                <a:cs typeface="Times New Roman"/>
              </a:rPr>
              <a:t> satellites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0" dirty="0" smtClean="0">
                <a:latin typeface="Times New Roman"/>
                <a:cs typeface="Times New Roman"/>
              </a:rPr>
              <a:t>altitudes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1,500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bje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  to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ospheric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drag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harsh radiation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envir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likely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require replace</a:t>
            </a:r>
            <a:r>
              <a:rPr sz="1400" spc="-3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after </a:t>
            </a:r>
            <a:r>
              <a:rPr sz="1400" spc="-10" dirty="0" smtClean="0">
                <a:latin typeface="Times New Roman"/>
                <a:cs typeface="Times New Roman"/>
              </a:rPr>
              <a:t>10 years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operation.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Using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duplex 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ode 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(i.e., 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allowing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simultaneous 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-way</a:t>
            </a:r>
            <a:r>
              <a:rPr sz="1400" spc="-5" dirty="0" smtClean="0">
                <a:latin typeface="Times New Roman"/>
                <a:cs typeface="Times New Roman"/>
              </a:rPr>
              <a:t> intera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tive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mm</a:t>
            </a:r>
            <a:r>
              <a:rPr sz="1400" spc="-10" dirty="0" smtClean="0">
                <a:latin typeface="Times New Roman"/>
                <a:cs typeface="Times New Roman"/>
              </a:rPr>
              <a:t>unications),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ploy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ns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end,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eli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inating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conne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terrestrial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network.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ter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estrial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icrowave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syste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repeaters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positio</a:t>
            </a:r>
            <a:r>
              <a:rPr sz="1400" spc="-10" dirty="0" smtClean="0">
                <a:latin typeface="Times New Roman"/>
                <a:cs typeface="Times New Roman"/>
              </a:rPr>
              <a:t>ned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inter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ediate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</a:t>
            </a:r>
            <a:r>
              <a:rPr sz="1400" spc="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nts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along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route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aintain 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lin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-of-sig</a:t>
            </a:r>
            <a:r>
              <a:rPr sz="1400" spc="-10" dirty="0" smtClean="0">
                <a:latin typeface="Times New Roman"/>
                <a:cs typeface="Times New Roman"/>
              </a:rPr>
              <a:t>ht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t.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takes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about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20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repeater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plete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icrowave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1,000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icrowave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energy,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cluding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terrestrial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links,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trave</a:t>
            </a:r>
            <a:r>
              <a:rPr sz="1400" spc="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straight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th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um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bending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 obstacles.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0"/>
              </a:spcBef>
            </a:pPr>
            <a:endParaRPr sz="1100"/>
          </a:p>
          <a:p>
            <a:pPr marL="13335" marR="3883025" indent="43815">
              <a:lnSpc>
                <a:spcPct val="170100"/>
              </a:lnSpc>
            </a:pPr>
            <a:r>
              <a:rPr sz="1400" b="1" spc="-15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ypes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</a:t>
            </a:r>
            <a:r>
              <a:rPr sz="1400" b="1" spc="-5" dirty="0" smtClean="0">
                <a:latin typeface="Times New Roman"/>
                <a:cs typeface="Times New Roman"/>
              </a:rPr>
              <a:t> satellite </a:t>
            </a:r>
            <a:r>
              <a:rPr sz="1400" b="1" spc="-10" dirty="0" smtClean="0">
                <a:latin typeface="Times New Roman"/>
                <a:cs typeface="Times New Roman"/>
              </a:rPr>
              <a:t>Orbits</a:t>
            </a:r>
            <a:r>
              <a:rPr sz="1400" b="1" spc="-5" dirty="0" smtClean="0">
                <a:latin typeface="Times New Roman"/>
                <a:cs typeface="Times New Roman"/>
              </a:rPr>
              <a:t> Satellite </a:t>
            </a:r>
            <a:r>
              <a:rPr sz="1400" b="1" spc="-15" dirty="0" smtClean="0"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latin typeface="Times New Roman"/>
                <a:cs typeface="Times New Roman"/>
              </a:rPr>
              <a:t>bi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9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Clr>
                <a:srgbClr val="00007C"/>
              </a:buClr>
              <a:buFont typeface="Wingdings"/>
              <a:buChar char=""/>
              <a:tabLst>
                <a:tab pos="4699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Type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Orbit</a:t>
            </a:r>
            <a:endParaRPr sz="14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65"/>
              </a:spcBef>
              <a:buClr>
                <a:srgbClr val="9999CC"/>
              </a:buClr>
              <a:buFont typeface="Wingdings"/>
              <a:buChar char="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Cir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ul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75"/>
              </a:spcBef>
              <a:buClr>
                <a:srgbClr val="9999CC"/>
              </a:buClr>
              <a:buFont typeface="Wingdings"/>
              <a:buChar char="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Elliptical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Clr>
                <a:srgbClr val="00007C"/>
              </a:buClr>
              <a:buFont typeface="Wingdings"/>
              <a:buChar char=""/>
              <a:tabLst>
                <a:tab pos="4699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Plane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</a:t>
            </a:r>
            <a:r>
              <a:rPr sz="1400" b="1" spc="-15" dirty="0" smtClean="0">
                <a:latin typeface="Times New Roman"/>
                <a:cs typeface="Times New Roman"/>
              </a:rPr>
              <a:t>O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70"/>
              </a:spcBef>
              <a:buClr>
                <a:srgbClr val="9999CC"/>
              </a:buClr>
              <a:buFont typeface="Wingdings"/>
              <a:buChar char="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Equatori</a:t>
            </a:r>
            <a:r>
              <a:rPr sz="1400" b="1" spc="-15" dirty="0" smtClean="0">
                <a:latin typeface="Times New Roman"/>
                <a:cs typeface="Times New Roman"/>
              </a:rPr>
              <a:t>a</a:t>
            </a:r>
            <a:r>
              <a:rPr sz="1400" b="1" spc="-5" dirty="0" smtClean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75"/>
              </a:spcBef>
              <a:buClr>
                <a:srgbClr val="9999CC"/>
              </a:buClr>
              <a:buFont typeface="Wingdings"/>
              <a:buChar char="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Polar</a:t>
            </a:r>
            <a:endParaRPr sz="14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65"/>
              </a:spcBef>
              <a:buClr>
                <a:srgbClr val="9999CC"/>
              </a:buClr>
              <a:buFont typeface="Wingdings"/>
              <a:buChar char="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Inclined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590550" marR="3019425" indent="-406400">
              <a:lnSpc>
                <a:spcPct val="110000"/>
              </a:lnSpc>
              <a:buClr>
                <a:srgbClr val="00007C"/>
              </a:buClr>
              <a:buFont typeface="Wingdings"/>
              <a:buChar char=""/>
              <a:tabLst>
                <a:tab pos="41275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Altitude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orbit Geostationa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y Satellites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(GEO)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634365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L</a:t>
            </a:r>
            <a:r>
              <a:rPr sz="1400" b="1" spc="0" dirty="0" smtClean="0">
                <a:latin typeface="Times New Roman"/>
                <a:cs typeface="Times New Roman"/>
              </a:rPr>
              <a:t>o</a:t>
            </a:r>
            <a:r>
              <a:rPr sz="1400" b="1" spc="-10" dirty="0" smtClean="0">
                <a:latin typeface="Times New Roman"/>
                <a:cs typeface="Times New Roman"/>
              </a:rPr>
              <a:t>w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Earth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latin typeface="Times New Roman"/>
                <a:cs typeface="Times New Roman"/>
              </a:rPr>
              <a:t>bit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(LEO)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6350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Medium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Earth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Orbit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(MEO)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2715"/>
            <a:ext cx="5967730" cy="4307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9400" marR="4270375" lvl="1" indent="-267335" algn="just">
              <a:lnSpc>
                <a:spcPct val="100000"/>
              </a:lnSpc>
              <a:buFont typeface="Times New Roman"/>
              <a:buAutoNum type="arabicPeriod" startAt="4"/>
              <a:tabLst>
                <a:tab pos="279400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latin typeface="Times New Roman"/>
                <a:cs typeface="Times New Roman"/>
              </a:rPr>
              <a:t>bit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Descriptions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300"/>
              </a:lnSpc>
              <a:spcBef>
                <a:spcPts val="83"/>
              </a:spcBef>
              <a:buFont typeface="Times New Roman"/>
              <a:buAutoNum type="arabicPeriod" startAt="4"/>
            </a:pPr>
            <a:endParaRPr sz="1300"/>
          </a:p>
          <a:p>
            <a:pPr marL="12700" marR="15875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generally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descri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accor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physical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shape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angle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inclination 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orbit.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469900" lvl="2" indent="-228600">
              <a:lnSpc>
                <a:spcPct val="100000"/>
              </a:lnSpc>
              <a:buFont typeface="Times New Roman"/>
              <a:buAutoNum type="alphaLcPeriod"/>
              <a:tabLst>
                <a:tab pos="469900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hysical Sh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2"/>
              </a:spcBef>
            </a:pPr>
            <a:endParaRPr sz="1300"/>
          </a:p>
          <a:p>
            <a:pPr marL="241300" marR="198755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All</a:t>
            </a:r>
            <a:r>
              <a:rPr sz="1400" spc="-5" dirty="0" smtClean="0">
                <a:latin typeface="Times New Roman"/>
                <a:cs typeface="Times New Roman"/>
              </a:rPr>
              <a:t> satelli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bit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lliptical orbits. </a:t>
            </a:r>
            <a:r>
              <a:rPr sz="1400" spc="-10" dirty="0" smtClean="0">
                <a:latin typeface="Times New Roman"/>
                <a:cs typeface="Times New Roman"/>
              </a:rPr>
              <a:t>(A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ircle is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special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ellipse.)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shape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initial </a:t>
            </a:r>
            <a:r>
              <a:rPr sz="1400" spc="-10" dirty="0" smtClean="0">
                <a:latin typeface="Times New Roman"/>
                <a:cs typeface="Times New Roman"/>
              </a:rPr>
              <a:t>launch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ters</a:t>
            </a:r>
            <a:r>
              <a:rPr sz="1400" spc="-10" dirty="0" smtClean="0">
                <a:latin typeface="Times New Roman"/>
                <a:cs typeface="Times New Roman"/>
              </a:rPr>
              <a:t>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later </a:t>
            </a:r>
            <a:r>
              <a:rPr sz="1400" spc="-10" dirty="0" smtClean="0">
                <a:latin typeface="Times New Roman"/>
                <a:cs typeface="Times New Roman"/>
              </a:rPr>
              <a:t>deployment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techniques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PERIGEE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two,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ters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descri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 data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satellite.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ese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hown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figure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1-5.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nearest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center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test</a:t>
            </a:r>
            <a:r>
              <a:rPr sz="1400" spc="-10" dirty="0" smtClean="0">
                <a:latin typeface="Times New Roman"/>
                <a:cs typeface="Times New Roman"/>
              </a:rPr>
              <a:t> distance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-10" dirty="0" smtClean="0">
                <a:latin typeface="Times New Roman"/>
                <a:cs typeface="Times New Roman"/>
              </a:rPr>
              <a:t>om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center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Both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distances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expressed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nautical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7121905"/>
            <a:ext cx="5967730" cy="2421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7767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5</a:t>
            </a:r>
            <a:r>
              <a:rPr sz="1400" spc="-5" dirty="0" smtClean="0">
                <a:latin typeface="Times New Roman"/>
                <a:cs typeface="Times New Roman"/>
              </a:rPr>
              <a:t>. - Elliptical </a:t>
            </a:r>
            <a:r>
              <a:rPr sz="1400" spc="-10" dirty="0" smtClean="0">
                <a:latin typeface="Times New Roman"/>
                <a:cs typeface="Times New Roman"/>
              </a:rPr>
              <a:t>sat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llite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413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b. </a:t>
            </a:r>
            <a:r>
              <a:rPr sz="1400" b="1" spc="-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Inclination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6"/>
              </a:spcBef>
            </a:pPr>
            <a:endParaRPr sz="1300"/>
          </a:p>
          <a:p>
            <a:pPr marL="12700" marR="12700" indent="43815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ANGLE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ATION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(angle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ial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 and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ellite)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third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ter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descri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orbit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satellite.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1-6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depicts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angle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tween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equatorial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plane.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Most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 planes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  not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coincide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 the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</a:t>
            </a:r>
            <a:r>
              <a:rPr sz="1400" spc="2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al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 the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19300" y="5483605"/>
            <a:ext cx="3743325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6314" y="1797049"/>
            <a:ext cx="3267075" cy="2303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07404"/>
            <a:ext cx="5963920" cy="624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orbiting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identical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equatorial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NC</a:t>
            </a:r>
            <a:r>
              <a:rPr sz="1400" spc="-1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ED ORBIT.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4114037"/>
            <a:ext cx="5964555" cy="1323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259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 1-</a:t>
            </a:r>
            <a:r>
              <a:rPr sz="1400" spc="-15" dirty="0" smtClean="0">
                <a:latin typeface="Times New Roman"/>
                <a:cs typeface="Times New Roman"/>
              </a:rPr>
              <a:t>6</a:t>
            </a:r>
            <a:r>
              <a:rPr sz="1400" spc="-5" dirty="0" smtClean="0">
                <a:latin typeface="Times New Roman"/>
                <a:cs typeface="Times New Roman"/>
              </a:rPr>
              <a:t>. - </a:t>
            </a:r>
            <a:r>
              <a:rPr sz="1400" spc="-10" dirty="0" smtClean="0">
                <a:latin typeface="Times New Roman"/>
                <a:cs typeface="Times New Roman"/>
              </a:rPr>
              <a:t>Inclined</a:t>
            </a:r>
            <a:r>
              <a:rPr sz="1400" spc="-5" dirty="0" smtClean="0">
                <a:latin typeface="Times New Roman"/>
                <a:cs typeface="Times New Roman"/>
              </a:rPr>
              <a:t> satellite orbit.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0"/>
              </a:spcBef>
            </a:pPr>
            <a:endParaRPr sz="1400"/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covered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path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 As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fig</a:t>
            </a:r>
            <a:r>
              <a:rPr sz="1400" spc="-10" dirty="0" smtClean="0">
                <a:latin typeface="Times New Roman"/>
                <a:cs typeface="Times New Roman"/>
              </a:rPr>
              <a:t>ure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1-7,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ter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on,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er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ount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surfa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ed by the</a:t>
            </a:r>
            <a:r>
              <a:rPr sz="1400" spc="-5" dirty="0" smtClean="0">
                <a:latin typeface="Times New Roman"/>
                <a:cs typeface="Times New Roman"/>
              </a:rPr>
              <a:t> satellite.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8505" y="8482076"/>
            <a:ext cx="47548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7</a:t>
            </a:r>
            <a:r>
              <a:rPr sz="1400" spc="-5" dirty="0" smtClean="0">
                <a:latin typeface="Times New Roman"/>
                <a:cs typeface="Times New Roman"/>
              </a:rPr>
              <a:t>. - </a:t>
            </a:r>
            <a:r>
              <a:rPr sz="1400" spc="-10" dirty="0" smtClean="0">
                <a:latin typeface="Times New Roman"/>
                <a:cs typeface="Times New Roman"/>
              </a:rPr>
              <a:t>Effect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bit </a:t>
            </a:r>
            <a:r>
              <a:rPr sz="1400" spc="-10" dirty="0" smtClean="0">
                <a:latin typeface="Times New Roman"/>
                <a:cs typeface="Times New Roman"/>
              </a:rPr>
              <a:t>pl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overage.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3450" y="5710427"/>
            <a:ext cx="5543550" cy="25049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4356100"/>
            <a:ext cx="6804850" cy="1710943"/>
          </a:xfrm>
        </p:spPr>
        <p:txBody>
          <a:bodyPr/>
          <a:lstStyle/>
          <a:p>
            <a:pPr algn="ctr"/>
            <a:r>
              <a:rPr lang="en-US" sz="8000" dirty="0" smtClean="0"/>
              <a:t>Lecture # 1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2489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0938"/>
            <a:ext cx="5970905" cy="8789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35" algn="ctr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Chapter</a:t>
            </a:r>
            <a:r>
              <a:rPr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O</a:t>
            </a:r>
            <a:r>
              <a:rPr sz="1600" b="1" spc="-5" dirty="0" smtClean="0">
                <a:latin typeface="Times New Roman"/>
                <a:cs typeface="Times New Roman"/>
              </a:rPr>
              <a:t>ne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37"/>
              </a:spcBef>
            </a:pPr>
            <a:endParaRPr sz="1200"/>
          </a:p>
          <a:p>
            <a:pPr marR="635" algn="ctr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PRINC</a:t>
            </a:r>
            <a:r>
              <a:rPr sz="1600" b="1" spc="-10" dirty="0" smtClean="0">
                <a:latin typeface="Times New Roman"/>
                <a:cs typeface="Times New Roman"/>
              </a:rPr>
              <a:t>I</a:t>
            </a:r>
            <a:r>
              <a:rPr sz="1600" b="1" spc="0" dirty="0" smtClean="0">
                <a:latin typeface="Times New Roman"/>
                <a:cs typeface="Times New Roman"/>
              </a:rPr>
              <a:t>PLE OF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-10" dirty="0" smtClean="0">
                <a:latin typeface="Times New Roman"/>
                <a:cs typeface="Times New Roman"/>
              </a:rPr>
              <a:t>S</a:t>
            </a:r>
            <a:r>
              <a:rPr sz="1600" b="1" spc="0" dirty="0" smtClean="0">
                <a:latin typeface="Times New Roman"/>
                <a:cs typeface="Times New Roman"/>
              </a:rPr>
              <a:t>ATE</a:t>
            </a:r>
            <a:r>
              <a:rPr sz="1600" b="1" spc="-10" dirty="0" smtClean="0">
                <a:latin typeface="Times New Roman"/>
                <a:cs typeface="Times New Roman"/>
              </a:rPr>
              <a:t>L</a:t>
            </a:r>
            <a:r>
              <a:rPr sz="1600" b="1" spc="0" dirty="0" smtClean="0">
                <a:latin typeface="Times New Roman"/>
                <a:cs typeface="Times New Roman"/>
              </a:rPr>
              <a:t>LITE COM</a:t>
            </a:r>
            <a:r>
              <a:rPr sz="1600" b="1" spc="-10" dirty="0" smtClean="0">
                <a:latin typeface="Times New Roman"/>
                <a:cs typeface="Times New Roman"/>
              </a:rPr>
              <a:t>M</a:t>
            </a:r>
            <a:r>
              <a:rPr sz="1600" b="1" spc="0" dirty="0" smtClean="0">
                <a:latin typeface="Times New Roman"/>
                <a:cs typeface="Times New Roman"/>
              </a:rPr>
              <a:t>UNI</a:t>
            </a:r>
            <a:r>
              <a:rPr sz="1600" b="1" spc="-10" dirty="0" smtClean="0">
                <a:latin typeface="Times New Roman"/>
                <a:cs typeface="Times New Roman"/>
              </a:rPr>
              <a:t>C</a:t>
            </a:r>
            <a:r>
              <a:rPr sz="1600" b="1" spc="0" dirty="0" smtClean="0">
                <a:latin typeface="Times New Roman"/>
                <a:cs typeface="Times New Roman"/>
              </a:rPr>
              <a:t>ATION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60"/>
              </a:spcBef>
            </a:pPr>
            <a:endParaRPr sz="1200"/>
          </a:p>
          <a:p>
            <a:pPr marL="279400" marR="3009900" lvl="1" indent="-267335" algn="just">
              <a:lnSpc>
                <a:spcPct val="100000"/>
              </a:lnSpc>
              <a:buFont typeface="Times New Roman"/>
              <a:buAutoNum type="arabicPeriod"/>
              <a:tabLst>
                <a:tab pos="2794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History of satellite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ommunications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300"/>
              </a:lnSpc>
              <a:spcBef>
                <a:spcPts val="74"/>
              </a:spcBef>
              <a:buFont typeface="Times New Roman"/>
              <a:buAutoNum type="arabicPeriod"/>
            </a:pPr>
            <a:endParaRPr sz="1300"/>
          </a:p>
          <a:p>
            <a:pPr marL="12700" marR="12700" algn="just">
              <a:lnSpc>
                <a:spcPct val="1439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first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artificial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 </a:t>
            </a:r>
            <a:r>
              <a:rPr sz="1400" u="sng" spc="-10" dirty="0" smtClean="0">
                <a:latin typeface="Times New Roman"/>
                <a:cs typeface="Times New Roman"/>
              </a:rPr>
              <a:t>Russians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20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in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20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195</a:t>
            </a:r>
            <a:r>
              <a:rPr sz="1400" u="sng" spc="0" dirty="0" smtClean="0">
                <a:latin typeface="Times New Roman"/>
                <a:cs typeface="Times New Roman"/>
              </a:rPr>
              <a:t>7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satellite, c</a:t>
            </a:r>
            <a:r>
              <a:rPr sz="1400" spc="-10" dirty="0" smtClean="0">
                <a:latin typeface="Times New Roman"/>
                <a:cs typeface="Times New Roman"/>
              </a:rPr>
              <a:t>alled </a:t>
            </a:r>
            <a:r>
              <a:rPr sz="1400" i="1" u="sng" spc="-10" dirty="0" smtClean="0">
                <a:latin typeface="Times New Roman"/>
                <a:cs typeface="Times New Roman"/>
              </a:rPr>
              <a:t>Sputnik</a:t>
            </a:r>
            <a:r>
              <a:rPr sz="1400" u="sng" spc="-5" dirty="0" smtClean="0">
                <a:latin typeface="Times New Roman"/>
                <a:cs typeface="Times New Roman"/>
              </a:rPr>
              <a:t>,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inning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era.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3970" algn="just">
              <a:lnSpc>
                <a:spcPct val="143700"/>
              </a:lnSpc>
              <a:tabLst>
                <a:tab pos="226123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United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States,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who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behind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Russians,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-out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effort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tch up,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launched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i="1" u="sng" spc="-5" dirty="0" smtClean="0">
                <a:latin typeface="Times New Roman"/>
                <a:cs typeface="Times New Roman"/>
              </a:rPr>
              <a:t>S</a:t>
            </a:r>
            <a:r>
              <a:rPr sz="1400" i="1" u="sng" spc="-10" dirty="0" smtClean="0">
                <a:latin typeface="Times New Roman"/>
                <a:cs typeface="Times New Roman"/>
              </a:rPr>
              <a:t>core</a:t>
            </a:r>
            <a:r>
              <a:rPr sz="1400" i="1" u="sng" spc="-5" dirty="0" smtClean="0">
                <a:latin typeface="Times New Roman"/>
                <a:cs typeface="Times New Roman"/>
              </a:rPr>
              <a:t> </a:t>
            </a:r>
            <a:r>
              <a:rPr sz="1400" i="1" u="sng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958.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first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primary purpose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unications.	The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first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regular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u="sng" spc="-5" dirty="0" smtClean="0">
                <a:latin typeface="Times New Roman"/>
                <a:cs typeface="Times New Roman"/>
              </a:rPr>
              <a:t>satellite </a:t>
            </a:r>
            <a:r>
              <a:rPr sz="1400" u="sng" spc="-80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communicat</a:t>
            </a:r>
            <a:r>
              <a:rPr sz="1400" u="sng" spc="0" dirty="0" smtClean="0">
                <a:latin typeface="Times New Roman"/>
                <a:cs typeface="Times New Roman"/>
              </a:rPr>
              <a:t>i</a:t>
            </a:r>
            <a:r>
              <a:rPr sz="1400" u="sng" spc="-10" dirty="0" smtClean="0">
                <a:latin typeface="Times New Roman"/>
                <a:cs typeface="Times New Roman"/>
              </a:rPr>
              <a:t>ons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7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serv</a:t>
            </a:r>
            <a:r>
              <a:rPr sz="1400" u="sng" spc="-5" dirty="0" smtClean="0">
                <a:latin typeface="Times New Roman"/>
                <a:cs typeface="Times New Roman"/>
              </a:rPr>
              <a:t>i</a:t>
            </a:r>
            <a:r>
              <a:rPr sz="1400" u="sng" spc="-20" dirty="0" smtClean="0">
                <a:latin typeface="Times New Roman"/>
                <a:cs typeface="Times New Roman"/>
              </a:rPr>
              <a:t>c</a:t>
            </a:r>
            <a:r>
              <a:rPr sz="1400" u="sng" spc="-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 was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the </a:t>
            </a:r>
            <a:r>
              <a:rPr sz="1400" u="sng" spc="-10" dirty="0" smtClean="0">
                <a:latin typeface="Times New Roman"/>
                <a:cs typeface="Times New Roman"/>
              </a:rPr>
              <a:t>Na</a:t>
            </a:r>
            <a:r>
              <a:rPr sz="1400" u="sng" spc="-5" dirty="0" smtClean="0">
                <a:latin typeface="Times New Roman"/>
                <a:cs typeface="Times New Roman"/>
              </a:rPr>
              <a:t>v</a:t>
            </a:r>
            <a:r>
              <a:rPr sz="1400" u="sng" spc="-10" dirty="0" smtClean="0">
                <a:latin typeface="Times New Roman"/>
                <a:cs typeface="Times New Roman"/>
              </a:rPr>
              <a:t>y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in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1960.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Military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technology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low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level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until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1965.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time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high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quality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voice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issions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were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conducted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between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ns.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past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fifty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years,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Navy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</a:t>
            </a:r>
            <a:r>
              <a:rPr sz="1400" spc="3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-fre</a:t>
            </a:r>
            <a:r>
              <a:rPr sz="1400" spc="-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uency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(hf</a:t>
            </a:r>
            <a:r>
              <a:rPr sz="1400" spc="-5" dirty="0" smtClean="0">
                <a:latin typeface="Times New Roman"/>
                <a:cs typeface="Times New Roman"/>
              </a:rPr>
              <a:t>) 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issions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cipal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thod 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sending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ssage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79400" marR="2249170" lvl="1" indent="-267335" algn="just">
              <a:lnSpc>
                <a:spcPct val="100000"/>
              </a:lnSpc>
              <a:buFont typeface="Times New Roman"/>
              <a:buAutoNum type="arabicPeriod" startAt="2"/>
              <a:tabLst>
                <a:tab pos="2794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fundam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ntal </a:t>
            </a:r>
            <a:r>
              <a:rPr sz="1400" b="1" spc="-5" dirty="0" smtClean="0">
                <a:latin typeface="Times New Roman"/>
                <a:cs typeface="Times New Roman"/>
              </a:rPr>
              <a:t>satellite </a:t>
            </a:r>
            <a:r>
              <a:rPr sz="1400" b="1" spc="-10" dirty="0" smtClean="0">
                <a:latin typeface="Times New Roman"/>
                <a:cs typeface="Times New Roman"/>
              </a:rPr>
              <a:t>communications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3"/>
              </a:spcBef>
            </a:pPr>
            <a:endParaRPr sz="1300"/>
          </a:p>
          <a:p>
            <a:pPr marL="12700" marR="1397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tions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uses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relay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issions between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inals.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you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stud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are</a:t>
            </a:r>
            <a:r>
              <a:rPr sz="1400" u="sng" spc="3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ACTIVE</a:t>
            </a:r>
            <a:r>
              <a:rPr sz="1400" u="sng" spc="3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and</a:t>
            </a:r>
            <a:r>
              <a:rPr sz="1400" u="sng" spc="35" dirty="0" smtClean="0">
                <a:latin typeface="Times New Roman"/>
                <a:cs typeface="Times New Roman"/>
              </a:rPr>
              <a:t> </a:t>
            </a:r>
            <a:r>
              <a:rPr sz="1400" u="sng" spc="-10" dirty="0" smtClean="0">
                <a:latin typeface="Times New Roman"/>
                <a:cs typeface="Times New Roman"/>
              </a:rPr>
              <a:t>PAS</a:t>
            </a:r>
            <a:r>
              <a:rPr sz="1400" u="sng" spc="-5" dirty="0" smtClean="0">
                <a:latin typeface="Times New Roman"/>
                <a:cs typeface="Times New Roman"/>
              </a:rPr>
              <a:t>S</a:t>
            </a:r>
            <a:r>
              <a:rPr sz="1400" u="sng" spc="-10" dirty="0" smtClean="0">
                <a:latin typeface="Times New Roman"/>
                <a:cs typeface="Times New Roman"/>
              </a:rPr>
              <a:t>IV</a:t>
            </a:r>
            <a:r>
              <a:rPr sz="1400" u="sng" spc="-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passive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nly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reflects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ived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ls</a:t>
            </a:r>
            <a:r>
              <a:rPr sz="1400" spc="-10" dirty="0" smtClean="0">
                <a:latin typeface="Times New Roman"/>
                <a:cs typeface="Times New Roman"/>
              </a:rPr>
              <a:t> back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tive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ts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PEATER;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plifies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-5" dirty="0" smtClean="0">
                <a:latin typeface="Times New Roman"/>
                <a:cs typeface="Times New Roman"/>
              </a:rPr>
              <a:t>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then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hem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back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his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tren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4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the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iving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inal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gher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level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wo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ld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available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passive</a:t>
            </a:r>
            <a:r>
              <a:rPr sz="1400" spc="-5" dirty="0" smtClean="0">
                <a:latin typeface="Times New Roman"/>
                <a:cs typeface="Times New Roman"/>
              </a:rPr>
              <a:t> satellite.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7"/>
              </a:spcBef>
            </a:pPr>
            <a:endParaRPr sz="1300"/>
          </a:p>
          <a:p>
            <a:pPr marL="12700" marR="1397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operational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involves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tive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 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inals.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lled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2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-LINK frequency.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then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plifies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signal,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converts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DOW</a:t>
            </a:r>
            <a:r>
              <a:rPr sz="1400" spc="1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-LI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6977"/>
            <a:ext cx="5965825" cy="932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frequency,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ack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nal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next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picked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up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iving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inal.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igure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1-1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handling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several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binations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links si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ultaneousl</a:t>
            </a:r>
            <a:r>
              <a:rPr sz="1400" spc="-5" dirty="0" smtClean="0">
                <a:latin typeface="Times New Roman"/>
                <a:cs typeface="Times New Roman"/>
              </a:rPr>
              <a:t>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1832" y="9138411"/>
            <a:ext cx="334708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1-1.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- Satellite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tions syste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21179" y="2497073"/>
            <a:ext cx="3129915" cy="275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66975" y="6013957"/>
            <a:ext cx="2857500" cy="2857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76475" y="6216649"/>
            <a:ext cx="3467100" cy="2933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02715"/>
            <a:ext cx="5970270" cy="4925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497579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1.3 Communications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via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at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lli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2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2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mmunic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crowa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repeater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 users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appropriate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ations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deliver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exchange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vari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us</a:t>
            </a:r>
            <a:r>
              <a:rPr sz="1400" spc="-5" dirty="0" smtClean="0">
                <a:latin typeface="Times New Roman"/>
                <a:cs typeface="Times New Roman"/>
              </a:rPr>
              <a:t> 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s.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dio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waves,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suitable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rriers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ion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large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dwidth,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found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ranges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where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elec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ro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gnetic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waves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propagated through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optics,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 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only </a:t>
            </a:r>
            <a:r>
              <a:rPr sz="1400" spc="-5" dirty="0" smtClean="0">
                <a:latin typeface="Times New Roman"/>
                <a:cs typeface="Times New Roman"/>
              </a:rPr>
              <a:t>lin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-of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ht radio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possi</a:t>
            </a:r>
            <a:r>
              <a:rPr sz="1400" spc="-5" dirty="0" smtClean="0">
                <a:latin typeface="Times New Roman"/>
                <a:cs typeface="Times New Roman"/>
              </a:rPr>
              <a:t>ble.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result,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topographic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conditi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curvature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length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path.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ay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repeaters,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serted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bridging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distances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(see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g.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</a:t>
            </a:r>
            <a:r>
              <a:rPr sz="1400" spc="-5" dirty="0" smtClean="0">
                <a:latin typeface="Times New Roman"/>
                <a:cs typeface="Times New Roman"/>
              </a:rPr>
              <a:t>2).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Skyway radar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uses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ionosphere,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70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300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ation beyond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horizon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repeaters.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However,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ission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suffers from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disto</a:t>
            </a:r>
            <a:r>
              <a:rPr sz="1400" spc="-10" dirty="0" smtClean="0">
                <a:latin typeface="Times New Roman"/>
                <a:cs typeface="Times New Roman"/>
              </a:rPr>
              <a:t>rtions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fadi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g.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ensure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appropriate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frequencies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opti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ally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sele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ed,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additional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onitoring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equip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required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ple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ionosphere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conditi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instantaneously.</a:t>
            </a:r>
            <a:endParaRPr sz="1400">
              <a:latin typeface="Times New Roman"/>
              <a:cs typeface="Times New Roman"/>
            </a:endParaRPr>
          </a:p>
          <a:p>
            <a:pPr marL="12700" marR="13970" algn="just">
              <a:lnSpc>
                <a:spcPts val="1850"/>
              </a:lnSpc>
              <a:spcBef>
                <a:spcPts val="8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nic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</a:t>
            </a:r>
            <a:r>
              <a:rPr sz="1400" spc="1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nd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exc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eds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latter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ent.</a:t>
            </a:r>
            <a:r>
              <a:rPr sz="1400" spc="-10" dirty="0" smtClean="0">
                <a:latin typeface="Times New Roman"/>
                <a:cs typeface="Times New Roman"/>
              </a:rPr>
              <a:t> Dep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nding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orbit’s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ter,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span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arge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half</a:t>
            </a:r>
            <a:endParaRPr sz="1400">
              <a:latin typeface="Times New Roman"/>
              <a:cs typeface="Times New Roman"/>
            </a:endParaRPr>
          </a:p>
          <a:p>
            <a:pPr marL="12700" marR="14604" algn="just">
              <a:lnSpc>
                <a:spcPct val="100000"/>
              </a:lnSpc>
              <a:spcBef>
                <a:spcPts val="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 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fe</a:t>
            </a:r>
            <a:r>
              <a:rPr sz="1400" spc="-10" dirty="0" smtClean="0">
                <a:latin typeface="Times New Roman"/>
                <a:cs typeface="Times New Roman"/>
              </a:rPr>
              <a:t>rence. 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However, 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 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 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tween 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102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subsystems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inst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nce,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ns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—</a:t>
            </a:r>
            <a:r>
              <a:rPr sz="1400" spc="-10" dirty="0" smtClean="0">
                <a:latin typeface="Times New Roman"/>
                <a:cs typeface="Times New Roman"/>
              </a:rPr>
              <a:t>via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ay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 considered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al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adio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relay,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g.1.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3</a:t>
            </a:r>
            <a:r>
              <a:rPr sz="1400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1400" spc="17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ber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favorable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characteristics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15820" y="9408159"/>
            <a:ext cx="354076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Intercontinental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mmunicat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 paths.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76877"/>
            <a:ext cx="5970270" cy="566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03187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 1.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stations via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" dirty="0" smtClean="0">
                <a:latin typeface="Times New Roman"/>
                <a:cs typeface="Times New Roman"/>
              </a:rPr>
              <a:t>satellite.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8"/>
              </a:spcBef>
            </a:pPr>
            <a:endParaRPr sz="1300"/>
          </a:p>
          <a:p>
            <a:pPr marL="12700" marR="12700" algn="just">
              <a:lnSpc>
                <a:spcPct val="1439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inves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ill</a:t>
            </a:r>
            <a:r>
              <a:rPr sz="1400" spc="0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zone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indepen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between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inals.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provision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-area cov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rage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inacc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ssible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territories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new services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ade.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 marR="63436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This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ide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lly </a:t>
            </a:r>
            <a:r>
              <a:rPr sz="1400" spc="-10" dirty="0" smtClean="0">
                <a:latin typeface="Times New Roman"/>
                <a:cs typeface="Times New Roman"/>
              </a:rPr>
              <a:t>suited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edium,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-10" dirty="0" smtClean="0">
                <a:latin typeface="Times New Roman"/>
                <a:cs typeface="Times New Roman"/>
              </a:rPr>
              <a:t>to-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ultiunit </a:t>
            </a:r>
            <a:r>
              <a:rPr sz="1400" spc="-10" dirty="0" smtClean="0">
                <a:latin typeface="Times New Roman"/>
                <a:cs typeface="Times New Roman"/>
              </a:rPr>
              <a:t>(broadcast)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operations.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cal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prises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several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ndividual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chains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equip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transpon</a:t>
            </a:r>
            <a:r>
              <a:rPr sz="1400" spc="-2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er: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erm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deri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er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responder.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Transponders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channel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pacity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both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frequency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power.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transponder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y be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several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carriers.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Transponders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exhibit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stro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nonlin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ar characteristics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ulticarrier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operations,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unle</a:t>
            </a:r>
            <a:r>
              <a:rPr sz="1400" spc="-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properly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balanced,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may</a:t>
            </a:r>
            <a:r>
              <a:rPr sz="1400" spc="-5" dirty="0" smtClean="0">
                <a:latin typeface="Times New Roman"/>
                <a:cs typeface="Times New Roman"/>
              </a:rPr>
              <a:t> result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ceptable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interfere</a:t>
            </a:r>
            <a:r>
              <a:rPr sz="1400" spc="-10" dirty="0" smtClean="0">
                <a:latin typeface="Times New Roman"/>
                <a:cs typeface="Times New Roman"/>
              </a:rPr>
              <a:t>nce.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structure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transponder</a:t>
            </a:r>
            <a:r>
              <a:rPr sz="1400" spc="-5" dirty="0" smtClean="0">
                <a:latin typeface="Times New Roman"/>
                <a:cs typeface="Times New Roman"/>
              </a:rPr>
              <a:t> are </a:t>
            </a:r>
            <a:r>
              <a:rPr sz="1400" spc="-10" dirty="0" smtClean="0">
                <a:latin typeface="Times New Roman"/>
                <a:cs typeface="Times New Roman"/>
              </a:rPr>
              <a:t>addressed 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</a:t>
            </a:r>
            <a:r>
              <a:rPr sz="1400" spc="-5" dirty="0" smtClean="0">
                <a:latin typeface="Times New Roman"/>
                <a:cs typeface="Times New Roman"/>
              </a:rPr>
              <a:t>pter. </a:t>
            </a:r>
            <a:r>
              <a:rPr sz="1400" spc="-10" dirty="0" smtClean="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</a:pPr>
            <a:endParaRPr sz="1100"/>
          </a:p>
          <a:p>
            <a:pPr marL="12700" marR="272542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1.3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characte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5" dirty="0" smtClean="0">
                <a:latin typeface="Times New Roman"/>
                <a:cs typeface="Times New Roman"/>
              </a:rPr>
              <a:t>istics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satellite </a:t>
            </a:r>
            <a:r>
              <a:rPr sz="1400" b="1" spc="-10" dirty="0" smtClean="0">
                <a:latin typeface="Times New Roman"/>
                <a:cs typeface="Times New Roman"/>
              </a:rPr>
              <a:t>o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8"/>
              </a:spcBef>
            </a:pPr>
            <a:endParaRPr sz="1300"/>
          </a:p>
          <a:p>
            <a:pPr marL="12700" marR="12700" indent="43815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asic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tions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dep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nds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degree upon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teris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ics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.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1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can </a:t>
            </a:r>
            <a:r>
              <a:rPr sz="1400" spc="-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b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-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rou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nd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 </a:t>
            </a:r>
            <a:r>
              <a:rPr sz="1400" spc="-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u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 </a:t>
            </a:r>
            <a:r>
              <a:rPr sz="1400" spc="-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 </a:t>
            </a:r>
            <a:r>
              <a:rPr sz="1400" spc="-15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. </a:t>
            </a:r>
            <a:r>
              <a:rPr sz="1400" spc="-14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 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 </a:t>
            </a:r>
            <a:r>
              <a:rPr sz="1400" spc="-13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are </a:t>
            </a:r>
            <a:r>
              <a:rPr sz="1400" spc="-14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-1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Orb</a:t>
            </a:r>
            <a:r>
              <a:rPr sz="1400" b="1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b="1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ts </a:t>
            </a:r>
            <a:r>
              <a:rPr sz="1400" b="1" spc="-10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 </a:t>
            </a:r>
            <a:r>
              <a:rPr sz="1400" spc="-14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22804" y="914399"/>
            <a:ext cx="3526409" cy="2796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0750" y="6160134"/>
            <a:ext cx="3276600" cy="2758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06977"/>
            <a:ext cx="5969635" cy="3870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335" algn="just">
              <a:lnSpc>
                <a:spcPct val="143800"/>
              </a:lnSpc>
            </a:pP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114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orb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1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are</a:t>
            </a:r>
            <a:r>
              <a:rPr sz="1400" spc="114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us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1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1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114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114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f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1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pp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tio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1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are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.  </a:t>
            </a:r>
            <a:r>
              <a:rPr sz="1400" spc="-1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types</a:t>
            </a:r>
            <a:r>
              <a:rPr sz="1400" spc="-5" dirty="0" smtClean="0">
                <a:latin typeface="Times New Roman"/>
                <a:cs typeface="Times New Roman"/>
              </a:rPr>
              <a:t> of satellite </a:t>
            </a:r>
            <a:r>
              <a:rPr sz="1400" spc="-10" dirty="0" smtClean="0">
                <a:latin typeface="Times New Roman"/>
                <a:cs typeface="Times New Roman"/>
              </a:rPr>
              <a:t>earth or</a:t>
            </a:r>
            <a:r>
              <a:rPr sz="1400" spc="-5" dirty="0" smtClean="0">
                <a:latin typeface="Times New Roman"/>
                <a:cs typeface="Times New Roman"/>
              </a:rPr>
              <a:t>bits: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fig </a:t>
            </a:r>
            <a:r>
              <a:rPr sz="1400" spc="-5" dirty="0" smtClean="0">
                <a:latin typeface="Times New Roman"/>
                <a:cs typeface="Times New Roman"/>
              </a:rPr>
              <a:t>1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4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Geosta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ionary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th Orbits(GEO), Low 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Orbits(L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O)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Medium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Orbits(MEO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3"/>
              </a:spcBef>
            </a:pPr>
            <a:endParaRPr sz="14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equatorial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plan.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angular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velocity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 is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same  as  that  of  the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  The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efore,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5" dirty="0" smtClean="0">
                <a:latin typeface="Times New Roman"/>
                <a:cs typeface="Times New Roman"/>
              </a:rPr>
              <a:t> satellite  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  to 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re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ained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nary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sky.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-5" dirty="0" smtClean="0">
                <a:latin typeface="Times New Roman"/>
                <a:cs typeface="Times New Roman"/>
              </a:rPr>
              <a:t>cial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NC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RONOUS ORBIT.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this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you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period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equired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revolution)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same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calle</a:t>
            </a:r>
            <a:r>
              <a:rPr sz="1400" spc="-10" dirty="0" smtClean="0">
                <a:latin typeface="Times New Roman"/>
                <a:cs typeface="Times New Roman"/>
              </a:rPr>
              <a:t>d ASYNCHRONOUS.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approaches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of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calle</a:t>
            </a:r>
            <a:r>
              <a:rPr sz="1400" spc="-10" dirty="0" smtClean="0">
                <a:latin typeface="Times New Roman"/>
                <a:cs typeface="Times New Roman"/>
              </a:rPr>
              <a:t>d NEAR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NCHRONOUS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10" dirty="0" smtClean="0">
                <a:latin typeface="Times New Roman"/>
                <a:cs typeface="Times New Roman"/>
              </a:rPr>
              <a:t>sub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ou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).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discussed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detail later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this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chapter. 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can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ls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9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ss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ify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orbi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8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8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ndi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d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m</a:t>
            </a:r>
            <a:r>
              <a:rPr sz="1400" spc="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rfa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 t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lo</a:t>
            </a:r>
            <a:r>
              <a:rPr sz="1400" spc="-2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2905" y="8624569"/>
            <a:ext cx="60325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In brief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53842" y="9397491"/>
            <a:ext cx="16643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1.4 </a:t>
            </a:r>
            <a:r>
              <a:rPr sz="1400" spc="-5" dirty="0" smtClean="0">
                <a:latin typeface="Times New Roman"/>
                <a:cs typeface="Times New Roman"/>
              </a:rPr>
              <a:t> satellite  </a:t>
            </a: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26058" y="4770509"/>
          <a:ext cx="4330042" cy="1223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457"/>
                <a:gridCol w="1976190"/>
                <a:gridCol w="631489"/>
                <a:gridCol w="1508905"/>
              </a:tblGrid>
              <a:tr h="3058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bi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EO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 –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2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45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bi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ME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6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ost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tion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ary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bi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GEO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</a:pP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43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igh</a:t>
                      </a:r>
                      <a:r>
                        <a:rPr sz="1400" spc="10" dirty="0" smtClean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4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llip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15" dirty="0" smtClean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15" dirty="0" smtClean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9280905"/>
            <a:ext cx="591566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auto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atic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toward</a:t>
            </a:r>
            <a:r>
              <a:rPr sz="1400" spc="-5" dirty="0" smtClean="0">
                <a:latin typeface="Times New Roman"/>
                <a:cs typeface="Times New Roman"/>
              </a:rPr>
              <a:t> (tra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k) 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-10" dirty="0" smtClean="0">
                <a:latin typeface="Times New Roman"/>
                <a:cs typeface="Times New Roman"/>
              </a:rPr>
              <a:t>appe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ove.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hanic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902715"/>
            <a:ext cx="5970270" cy="8297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 marR="3916679" algn="just">
              <a:lnSpc>
                <a:spcPct val="100000"/>
              </a:lnSpc>
            </a:pPr>
            <a:r>
              <a:rPr sz="1400" b="1" spc="-25" dirty="0" smtClean="0">
                <a:latin typeface="Times New Roman"/>
                <a:cs typeface="Times New Roman"/>
              </a:rPr>
              <a:t>G</a:t>
            </a:r>
            <a:r>
              <a:rPr sz="1400" b="1" spc="-15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ost</a:t>
            </a:r>
            <a:r>
              <a:rPr sz="1400" b="1" spc="-10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io</a:t>
            </a:r>
            <a:r>
              <a:rPr sz="1400" b="1" spc="0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ary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a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400" b="1" spc="5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h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-25" dirty="0" smtClean="0">
                <a:latin typeface="Times New Roman"/>
                <a:cs typeface="Times New Roman"/>
              </a:rPr>
              <a:t>O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400" b="1" spc="-5" dirty="0" smtClean="0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  <a:p>
            <a:pPr marL="52705" marR="12700" algn="just">
              <a:lnSpc>
                <a:spcPct val="143800"/>
              </a:lnSpc>
              <a:spcBef>
                <a:spcPts val="30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geostationary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(GEO)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revolves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plane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once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hours,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aintaining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rotatio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 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 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 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other 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classes 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orbits: 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geosynchronous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highly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liptical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bit.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Both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involve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relative to a</a:t>
            </a:r>
            <a:r>
              <a:rPr sz="1400" spc="-5" dirty="0" smtClean="0">
                <a:latin typeface="Times New Roman"/>
                <a:cs typeface="Times New Roman"/>
              </a:rPr>
              <a:t> fi</a:t>
            </a:r>
            <a:r>
              <a:rPr sz="1400" spc="10" dirty="0" smtClean="0">
                <a:latin typeface="Times New Roman"/>
                <a:cs typeface="Times New Roman"/>
              </a:rPr>
              <a:t>x</a:t>
            </a:r>
            <a:r>
              <a:rPr sz="1400" spc="-10" dirty="0" smtClean="0">
                <a:latin typeface="Times New Roman"/>
                <a:cs typeface="Times New Roman"/>
              </a:rPr>
              <a:t>ed 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 It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well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known</a:t>
            </a:r>
            <a:endParaRPr sz="1400">
              <a:latin typeface="Times New Roman"/>
              <a:cs typeface="Times New Roman"/>
            </a:endParaRPr>
          </a:p>
          <a:p>
            <a:pPr marL="52705" marR="13335" algn="just">
              <a:lnSpc>
                <a:spcPct val="144300"/>
              </a:lnSpc>
              <a:spcBef>
                <a:spcPts val="20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separated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120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° 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longitude,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shown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g.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1.1,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send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over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all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inhabited portion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globe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all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regi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ns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2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North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south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-above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81</a:t>
            </a:r>
            <a:endParaRPr sz="1400">
              <a:latin typeface="Times New Roman"/>
              <a:cs typeface="Times New Roman"/>
            </a:endParaRPr>
          </a:p>
          <a:p>
            <a:pPr marL="52705" marR="12700" indent="635" algn="just">
              <a:lnSpc>
                <a:spcPct val="143900"/>
              </a:lnSpc>
              <a:spcBef>
                <a:spcPts val="21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° 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NL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81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°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covered.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given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coverage</a:t>
            </a:r>
            <a:r>
              <a:rPr sz="1400" spc="-5" dirty="0" smtClean="0">
                <a:latin typeface="Times New Roman"/>
                <a:cs typeface="Times New Roman"/>
              </a:rPr>
              <a:t> regio</a:t>
            </a:r>
            <a:r>
              <a:rPr sz="1400" spc="-10" dirty="0" smtClean="0">
                <a:latin typeface="Times New Roman"/>
                <a:cs typeface="Times New Roman"/>
              </a:rPr>
              <a:t>n,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illu</a:t>
            </a:r>
            <a:r>
              <a:rPr sz="1400" spc="-10" dirty="0" smtClean="0">
                <a:latin typeface="Times New Roman"/>
                <a:cs typeface="Times New Roman"/>
              </a:rPr>
              <a:t>strated 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shaded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oval, 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within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ns 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co</a:t>
            </a:r>
            <a:r>
              <a:rPr sz="1400" spc="-25" dirty="0" smtClean="0">
                <a:latin typeface="Times New Roman"/>
                <a:cs typeface="Times New Roman"/>
              </a:rPr>
              <a:t>mm</a:t>
            </a:r>
            <a:r>
              <a:rPr sz="1400" spc="-10" dirty="0" smtClean="0">
                <a:latin typeface="Times New Roman"/>
                <a:cs typeface="Times New Roman"/>
              </a:rPr>
              <a:t>unicate with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linked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a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ini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um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36000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akes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icrowave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quite stringent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providing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adequate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ived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power.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</a:t>
            </a:r>
            <a:r>
              <a:rPr sz="1400" spc="-5" dirty="0" smtClean="0">
                <a:latin typeface="Times New Roman"/>
                <a:cs typeface="Times New Roman"/>
              </a:rPr>
              <a:t>o,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-5" dirty="0" smtClean="0">
                <a:latin typeface="Times New Roman"/>
                <a:cs typeface="Times New Roman"/>
              </a:rPr>
              <a:t> intro</a:t>
            </a:r>
            <a:r>
              <a:rPr sz="1400" spc="-10" dirty="0" smtClean="0">
                <a:latin typeface="Times New Roman"/>
                <a:cs typeface="Times New Roman"/>
              </a:rPr>
              <a:t>duc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propagation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delay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about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-quarter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second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sin</a:t>
            </a:r>
            <a:r>
              <a:rPr sz="1400" spc="-10" dirty="0" smtClean="0">
                <a:latin typeface="Times New Roman"/>
                <a:cs typeface="Times New Roman"/>
              </a:rPr>
              <a:t>gle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hop betwe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pair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users.</a:t>
            </a:r>
            <a:endParaRPr sz="1400">
              <a:latin typeface="Times New Roman"/>
              <a:cs typeface="Times New Roman"/>
            </a:endParaRPr>
          </a:p>
          <a:p>
            <a:pPr marL="12700" marR="167640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entire class 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geosynchronous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hronous)</a:t>
            </a:r>
            <a:r>
              <a:rPr sz="1400" spc="-5" dirty="0" smtClean="0">
                <a:latin typeface="Times New Roman"/>
                <a:cs typeface="Times New Roman"/>
              </a:rPr>
              <a:t> orbits,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all </a:t>
            </a:r>
            <a:r>
              <a:rPr sz="1400" spc="-10" dirty="0" smtClean="0">
                <a:latin typeface="Times New Roman"/>
                <a:cs typeface="Times New Roman"/>
              </a:rPr>
              <a:t>ha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</a:t>
            </a:r>
            <a:r>
              <a:rPr sz="1400" spc="-5" dirty="0" smtClean="0">
                <a:latin typeface="Times New Roman"/>
                <a:cs typeface="Times New Roman"/>
              </a:rPr>
              <a:t>4</a:t>
            </a:r>
            <a:r>
              <a:rPr sz="1400" spc="-10" dirty="0" smtClean="0">
                <a:latin typeface="Times New Roman"/>
                <a:cs typeface="Times New Roman"/>
              </a:rPr>
              <a:t>-hour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volution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but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typically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inclined with respect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and/or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llipti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al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shape.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vi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wed </a:t>
            </a:r>
            <a:r>
              <a:rPr sz="1400" spc="-5" dirty="0" smtClean="0">
                <a:latin typeface="Times New Roman"/>
                <a:cs typeface="Times New Roman"/>
              </a:rPr>
              <a:t>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the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rth,</a:t>
            </a:r>
            <a:endParaRPr sz="1400">
              <a:latin typeface="Times New Roman"/>
              <a:cs typeface="Times New Roman"/>
            </a:endParaRPr>
          </a:p>
          <a:p>
            <a:pPr marL="12700" marR="33528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ppe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rs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drift </a:t>
            </a:r>
            <a:r>
              <a:rPr sz="1400" spc="-10" dirty="0" smtClean="0">
                <a:latin typeface="Times New Roman"/>
                <a:cs typeface="Times New Roman"/>
              </a:rPr>
              <a:t>during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</a:t>
            </a:r>
            <a:r>
              <a:rPr sz="1400" spc="-5" dirty="0" smtClean="0">
                <a:latin typeface="Times New Roman"/>
                <a:cs typeface="Times New Roman"/>
              </a:rPr>
              <a:t> its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al </a:t>
            </a:r>
            <a:r>
              <a:rPr sz="1400" spc="-10" dirty="0" smtClean="0">
                <a:latin typeface="Times New Roman"/>
                <a:cs typeface="Times New Roman"/>
              </a:rPr>
              <a:t>position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sky.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While</a:t>
            </a:r>
            <a:r>
              <a:rPr sz="1400" spc="-5" dirty="0" smtClean="0">
                <a:latin typeface="Times New Roman"/>
                <a:cs typeface="Times New Roman"/>
              </a:rPr>
              <a:t> ideal,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ci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cular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</a:t>
            </a:r>
            <a:r>
              <a:rPr sz="1400" spc="-5" dirty="0" smtClean="0">
                <a:latin typeface="Times New Roman"/>
                <a:cs typeface="Times New Roman"/>
              </a:rPr>
              <a:t> 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 marR="1333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stable 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arrange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ent, 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naturally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ses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controlled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onboard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propulsi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enough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fuel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tions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duri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entire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lifeti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satellite.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 intended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operation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launched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considerably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less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auxiliary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fuel</a:t>
            </a:r>
            <a:r>
              <a:rPr sz="1400" spc="-5" dirty="0" smtClean="0">
                <a:latin typeface="Times New Roman"/>
                <a:cs typeface="Times New Roman"/>
              </a:rPr>
              <a:t> for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purpose.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ter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0.1 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degree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usually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-5" dirty="0" smtClean="0">
                <a:latin typeface="Times New Roman"/>
                <a:cs typeface="Times New Roman"/>
              </a:rPr>
              <a:t> 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ptable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mm</a:t>
            </a:r>
            <a:r>
              <a:rPr sz="1400" spc="-10" dirty="0" smtClean="0">
                <a:latin typeface="Times New Roman"/>
                <a:cs typeface="Times New Roman"/>
              </a:rPr>
              <a:t>erci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service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less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6977"/>
            <a:ext cx="5686425" cy="158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889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tracking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 pra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tical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(and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berso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e)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approach,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ut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lectric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beam steering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ste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available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ialized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lications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onautical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obile.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 marL="12700" marR="47117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-5" dirty="0" smtClean="0">
                <a:latin typeface="Times New Roman"/>
                <a:cs typeface="Times New Roman"/>
              </a:rPr>
              <a:t> that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 below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altitude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36,000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 have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erio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52705" marR="1270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revolution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orter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 24 hours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hence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ed no</a:t>
            </a:r>
            <a:r>
              <a:rPr sz="1400" spc="1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-GE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illu</a:t>
            </a:r>
            <a:r>
              <a:rPr sz="1400" spc="-10" dirty="0" smtClean="0">
                <a:latin typeface="Times New Roman"/>
                <a:cs typeface="Times New Roman"/>
              </a:rPr>
              <a:t>strated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5610605"/>
            <a:ext cx="5960745" cy="3728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94535" marR="200025" indent="-1786255">
              <a:lnSpc>
                <a:spcPts val="161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Figure 1.1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geostationary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ication sate</a:t>
            </a:r>
            <a:r>
              <a:rPr sz="1400" spc="1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lites </a:t>
            </a:r>
            <a:r>
              <a:rPr sz="1400" spc="-10" dirty="0" smtClean="0">
                <a:latin typeface="Times New Roman"/>
                <a:cs typeface="Times New Roman"/>
              </a:rPr>
              <a:t>provides nearly worl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wide coverage.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6"/>
              </a:spcBef>
            </a:pPr>
            <a:endParaRPr sz="1400"/>
          </a:p>
          <a:p>
            <a:pPr marL="12700" marR="286385">
              <a:lnSpc>
                <a:spcPct val="1534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-5" dirty="0" smtClean="0">
                <a:latin typeface="Times New Roman"/>
                <a:cs typeface="Times New Roman"/>
              </a:rPr>
              <a:t> that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 below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altitude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bout 36,000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 have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erio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revolution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orter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 24 hours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hence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ed no</a:t>
            </a:r>
            <a:r>
              <a:rPr sz="1400" spc="1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-GE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illu</a:t>
            </a:r>
            <a:r>
              <a:rPr sz="1400" spc="-10" dirty="0" smtClean="0">
                <a:latin typeface="Times New Roman"/>
                <a:cs typeface="Times New Roman"/>
              </a:rPr>
              <a:t>strated</a:t>
            </a:r>
            <a:r>
              <a:rPr sz="1400" spc="-5" dirty="0" smtClean="0">
                <a:latin typeface="Times New Roman"/>
                <a:cs typeface="Times New Roman"/>
              </a:rPr>
              <a:t> in </a:t>
            </a:r>
            <a:r>
              <a:rPr sz="1400" spc="-10" dirty="0" smtClean="0">
                <a:latin typeface="Times New Roman"/>
                <a:cs typeface="Times New Roman"/>
              </a:rPr>
              <a:t>Figure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1.2,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Irid</a:t>
            </a:r>
            <a:r>
              <a:rPr sz="1400" spc="-10" dirty="0" smtClean="0">
                <a:latin typeface="Times New Roman"/>
                <a:cs typeface="Times New Roman"/>
              </a:rPr>
              <a:t>ium system uses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ultiple satellites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continuous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coverage of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given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region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hat </a:t>
            </a:r>
            <a:r>
              <a:rPr sz="1400" spc="-5" dirty="0" smtClean="0">
                <a:latin typeface="Times New Roman"/>
                <a:cs typeface="Times New Roman"/>
              </a:rPr>
              <a:t>is si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ppe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 to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ove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oint on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Iridium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obile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system 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ploys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(LEO),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satellites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altitude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pprox</a:t>
            </a:r>
            <a:r>
              <a:rPr sz="1400" spc="20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ately 780</a:t>
            </a:r>
            <a:endParaRPr sz="1400">
              <a:latin typeface="Times New Roman"/>
              <a:cs typeface="Times New Roman"/>
            </a:endParaRPr>
          </a:p>
          <a:p>
            <a:pPr marL="12700" marR="255904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 passes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given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only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few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inutes.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providing </a:t>
            </a:r>
            <a:r>
              <a:rPr sz="1400" spc="-5" dirty="0" smtClean="0">
                <a:latin typeface="Times New Roman"/>
                <a:cs typeface="Times New Roman"/>
              </a:rPr>
              <a:t>tel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phone services,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relatively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otionless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pared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they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g. Henc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hand off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tel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phone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while</a:t>
            </a:r>
            <a:r>
              <a:rPr sz="1400" spc="-5" dirty="0" smtClean="0">
                <a:latin typeface="Times New Roman"/>
                <a:cs typeface="Times New Roman"/>
              </a:rPr>
              <a:t> it is </a:t>
            </a:r>
            <a:r>
              <a:rPr sz="1400" spc="-10" dirty="0" smtClean="0">
                <a:latin typeface="Times New Roman"/>
                <a:cs typeface="Times New Roman"/>
              </a:rPr>
              <a:t>in pr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gress.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vantage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using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-GEO</a:t>
            </a:r>
            <a:r>
              <a:rPr sz="1400" spc="-5" dirty="0" smtClean="0">
                <a:latin typeface="Times New Roman"/>
                <a:cs typeface="Times New Roman"/>
              </a:rPr>
              <a:t> satellite n</a:t>
            </a:r>
            <a:r>
              <a:rPr sz="1400" spc="-10" dirty="0" smtClean="0">
                <a:latin typeface="Times New Roman"/>
                <a:cs typeface="Times New Roman"/>
              </a:rPr>
              <a:t>etwork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-5" dirty="0" smtClean="0">
                <a:latin typeface="Times New Roman"/>
                <a:cs typeface="Times New Roman"/>
              </a:rPr>
              <a:t> 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41829" y="2878249"/>
            <a:ext cx="3823376" cy="2265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1700" y="9420352"/>
            <a:ext cx="594233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shorter;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0" dirty="0" smtClean="0">
                <a:latin typeface="Times New Roman"/>
                <a:cs typeface="Times New Roman"/>
              </a:rPr>
              <a:t>less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radiated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ower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required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the propagation delay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2062</Words>
  <Application>Microsoft Office PowerPoint</Application>
  <PresentationFormat>Custom</PresentationFormat>
  <Paragraphs>141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University of Diyala College of Engineering Department of Communications Engineering</vt:lpstr>
      <vt:lpstr>Lecture #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user</dc:creator>
  <cp:lastModifiedBy>STOP</cp:lastModifiedBy>
  <cp:revision>1</cp:revision>
  <dcterms:created xsi:type="dcterms:W3CDTF">2018-11-09T23:59:21Z</dcterms:created>
  <dcterms:modified xsi:type="dcterms:W3CDTF">2018-11-09T21:04:59Z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